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58" r:id="rId3"/>
    <p:sldId id="273" r:id="rId4"/>
    <p:sldId id="259" r:id="rId5"/>
    <p:sldId id="274" r:id="rId6"/>
    <p:sldId id="261" r:id="rId7"/>
    <p:sldId id="262" r:id="rId8"/>
    <p:sldId id="263" r:id="rId9"/>
    <p:sldId id="264" r:id="rId10"/>
    <p:sldId id="266" r:id="rId11"/>
    <p:sldId id="265" r:id="rId12"/>
    <p:sldId id="268" r:id="rId13"/>
    <p:sldId id="267" r:id="rId14"/>
    <p:sldId id="269" r:id="rId15"/>
    <p:sldId id="270" r:id="rId16"/>
    <p:sldId id="271" r:id="rId17"/>
    <p:sldId id="278" r:id="rId18"/>
    <p:sldId id="279" r:id="rId19"/>
    <p:sldId id="280" r:id="rId20"/>
    <p:sldId id="281" r:id="rId21"/>
    <p:sldId id="282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94676" autoAdjust="0"/>
  </p:normalViewPr>
  <p:slideViewPr>
    <p:cSldViewPr snapToGrid="0" snapToObjects="1">
      <p:cViewPr varScale="1">
        <p:scale>
          <a:sx n="104" d="100"/>
          <a:sy n="104" d="100"/>
        </p:scale>
        <p:origin x="-177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jpe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113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0233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702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887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03204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648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529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2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852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0698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189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4673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5110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DigitalStrip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Avenir Book"/>
          <a:ea typeface="+mn-ea"/>
          <a:cs typeface="Avenir Book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venir Book"/>
          <a:ea typeface="+mn-ea"/>
          <a:cs typeface="Avenir Book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Avenir Book"/>
          <a:ea typeface="+mn-ea"/>
          <a:cs typeface="Avenir Book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Avenir Book"/>
          <a:ea typeface="+mn-ea"/>
          <a:cs typeface="Avenir Book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Avenir Book"/>
          <a:ea typeface="+mn-ea"/>
          <a:cs typeface="Avenir Book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jpeg"/><Relationship Id="rId5" Type="http://schemas.openxmlformats.org/officeDocument/2006/relationships/image" Target="../media/image9.emf"/><Relationship Id="rId6" Type="http://schemas.openxmlformats.org/officeDocument/2006/relationships/image" Target="../media/image10.jpeg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SOTON-WAIS @ SED2013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76097" y="3886200"/>
            <a:ext cx="8641848" cy="1752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Sparse Features and incremental density based </a:t>
            </a:r>
            <a:r>
              <a:rPr lang="en-US" dirty="0" smtClean="0"/>
              <a:t>clustering</a:t>
            </a:r>
          </a:p>
          <a:p>
            <a:endParaRPr lang="en-US" dirty="0"/>
          </a:p>
          <a:p>
            <a:r>
              <a:rPr lang="en-US" b="1" dirty="0" smtClean="0"/>
              <a:t>Sina Samangooei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786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weights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features </a:t>
            </a:r>
            <a:r>
              <a:rPr lang="en-US" dirty="0" smtClean="0">
                <a:latin typeface="Avenir Heavy"/>
                <a:cs typeface="Avenir Heavy"/>
              </a:rPr>
              <a:t>matter</a:t>
            </a:r>
            <a:r>
              <a:rPr lang="en-US" dirty="0" smtClean="0"/>
              <a:t> for different reasons</a:t>
            </a:r>
          </a:p>
          <a:p>
            <a:r>
              <a:rPr lang="en-US" dirty="0" smtClean="0"/>
              <a:t>Some are more important than others</a:t>
            </a:r>
          </a:p>
          <a:p>
            <a:pPr lvl="1"/>
            <a:r>
              <a:rPr lang="en-US" dirty="0" smtClean="0"/>
              <a:t>This is a feature fusion problem</a:t>
            </a:r>
          </a:p>
          <a:p>
            <a:r>
              <a:rPr lang="en-US" dirty="0" smtClean="0"/>
              <a:t>Experiments with feature weights against cluster quality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Time taken</a:t>
            </a:r>
            <a:r>
              <a:rPr lang="en-US" dirty="0" smtClean="0"/>
              <a:t> is apparently most important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Time posted + geo</a:t>
            </a:r>
            <a:r>
              <a:rPr lang="en-US" dirty="0" smtClean="0"/>
              <a:t> seem to hold the same information</a:t>
            </a:r>
          </a:p>
          <a:p>
            <a:pPr lvl="1"/>
            <a:r>
              <a:rPr lang="en-US" dirty="0" smtClean="0"/>
              <a:t>Tags </a:t>
            </a:r>
            <a:r>
              <a:rPr lang="en-US" dirty="0" smtClean="0">
                <a:latin typeface="Avenir Black"/>
                <a:cs typeface="Avenir Black"/>
              </a:rPr>
              <a:t>beat</a:t>
            </a:r>
            <a:r>
              <a:rPr lang="en-US" dirty="0" smtClean="0"/>
              <a:t> titles and descriptions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29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Enforce Sparsity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a query a </a:t>
            </a:r>
            <a:r>
              <a:rPr lang="en-US" dirty="0" smtClean="0">
                <a:latin typeface="Avenir Black"/>
                <a:cs typeface="Avenir Black"/>
              </a:rPr>
              <a:t>Lucene index</a:t>
            </a:r>
            <a:r>
              <a:rPr lang="en-US" dirty="0" smtClean="0"/>
              <a:t> to get a subset of similar images</a:t>
            </a:r>
          </a:p>
          <a:p>
            <a:r>
              <a:rPr lang="en-US" dirty="0" smtClean="0"/>
              <a:t>Distance measures of Time and Geo calculated using a log decay function </a:t>
            </a:r>
          </a:p>
          <a:p>
            <a:pPr lvl="1"/>
            <a:r>
              <a:rPr lang="en-US" dirty="0" smtClean="0"/>
              <a:t>force sparsity beyond certain threshold</a:t>
            </a:r>
          </a:p>
          <a:p>
            <a:r>
              <a:rPr lang="en-US" dirty="0" smtClean="0"/>
              <a:t>Distance measures of tags are inherently sparse</a:t>
            </a:r>
          </a:p>
          <a:p>
            <a:pPr lvl="1"/>
            <a:r>
              <a:rPr lang="en-US" dirty="0" smtClean="0"/>
              <a:t>TFIDF</a:t>
            </a:r>
          </a:p>
        </p:txBody>
      </p:sp>
    </p:spTree>
    <p:extLst>
      <p:ext uri="{BB962C8B-B14F-4D97-AF65-F5344CB8AC3E}">
        <p14:creationId xmlns:p14="http://schemas.microsoft.com/office/powerpoint/2010/main" val="987491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ed2013_dataset_train_gs.csv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96" y="455083"/>
            <a:ext cx="7936088" cy="595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97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Clustering – Finding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The baseline is it self noisy</a:t>
            </a:r>
          </a:p>
          <a:p>
            <a:pPr lvl="2"/>
            <a:r>
              <a:rPr lang="en-US" dirty="0" smtClean="0"/>
              <a:t>Hard to know if we’re doing well!</a:t>
            </a:r>
          </a:p>
          <a:p>
            <a:pPr lvl="1"/>
            <a:r>
              <a:rPr lang="en-US" dirty="0" smtClean="0"/>
              <a:t>The task is ill posed (is Christmas an event? Are all Christmases an event? application specific)</a:t>
            </a:r>
          </a:p>
          <a:p>
            <a:pPr lvl="1"/>
            <a:r>
              <a:rPr lang="en-US" dirty="0" smtClean="0"/>
              <a:t>Cluster number hard to estimate</a:t>
            </a:r>
          </a:p>
          <a:p>
            <a:pPr lvl="2"/>
            <a:r>
              <a:rPr lang="en-US" dirty="0" smtClean="0"/>
              <a:t>A parameter in many clustering algorithms</a:t>
            </a:r>
          </a:p>
          <a:p>
            <a:pPr lvl="1"/>
            <a:r>
              <a:rPr lang="en-US" dirty="0" smtClean="0"/>
              <a:t>Many noise points </a:t>
            </a:r>
          </a:p>
          <a:p>
            <a:pPr lvl="2"/>
            <a:r>
              <a:rPr lang="en-US" dirty="0" smtClean="0"/>
              <a:t>2% clusters with 1 member</a:t>
            </a:r>
          </a:p>
          <a:p>
            <a:pPr lvl="1"/>
            <a:r>
              <a:rPr lang="en-US" dirty="0" smtClean="0"/>
              <a:t>Long tail of cluster membership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419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SED2013 – DBSCAN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i="1" dirty="0" smtClean="0"/>
              <a:t>….the little baseline that could… </a:t>
            </a:r>
          </a:p>
          <a:p>
            <a:r>
              <a:rPr lang="en-US" dirty="0" smtClean="0"/>
              <a:t>DBSCAN is an old, well studied clustering algorithm</a:t>
            </a:r>
          </a:p>
          <a:p>
            <a:r>
              <a:rPr lang="en-US" dirty="0" smtClean="0"/>
              <a:t>Detects clusters and identify noise</a:t>
            </a:r>
          </a:p>
          <a:p>
            <a:r>
              <a:rPr lang="en-US" dirty="0" smtClean="0"/>
              <a:t>No knowledge of cluster count needed</a:t>
            </a:r>
          </a:p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Neighborhood function (e.g. </a:t>
            </a:r>
            <a:r>
              <a:rPr lang="en-US" dirty="0" err="1" smtClean="0"/>
              <a:t>thresholded</a:t>
            </a:r>
            <a:r>
              <a:rPr lang="en-US" dirty="0" smtClean="0"/>
              <a:t> sparse similarity matrix)</a:t>
            </a:r>
          </a:p>
          <a:p>
            <a:pPr lvl="1"/>
            <a:r>
              <a:rPr lang="en-US" dirty="0" smtClean="0"/>
              <a:t>Neighborhood density counts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1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SED2013 - Spectral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Theoretically appealing non-parametric clustering algorith</a:t>
            </a:r>
            <a:r>
              <a:rPr lang="en-US" dirty="0"/>
              <a:t>m</a:t>
            </a:r>
            <a:endParaRPr lang="en-US" dirty="0" smtClean="0"/>
          </a:p>
          <a:p>
            <a:pPr lvl="1"/>
            <a:r>
              <a:rPr lang="en-US" dirty="0" smtClean="0"/>
              <a:t>Rooted in graph theory</a:t>
            </a:r>
          </a:p>
          <a:p>
            <a:pPr lvl="1"/>
            <a:r>
              <a:rPr lang="en-US" dirty="0" smtClean="0"/>
              <a:t>Potentially auto detects cluster count</a:t>
            </a:r>
          </a:p>
          <a:p>
            <a:r>
              <a:rPr lang="en-US" dirty="0" smtClean="0"/>
              <a:t>Basic premise is:</a:t>
            </a:r>
          </a:p>
          <a:p>
            <a:pPr marL="457200" lvl="1" indent="0">
              <a:buNone/>
            </a:pPr>
            <a:r>
              <a:rPr lang="en-US" i="1" dirty="0" smtClean="0"/>
              <a:t>Use the smallest </a:t>
            </a:r>
            <a:r>
              <a:rPr lang="en-US" b="1" i="1" dirty="0" smtClean="0"/>
              <a:t>(near zero)</a:t>
            </a:r>
            <a:r>
              <a:rPr lang="en-US" i="1" dirty="0" smtClean="0"/>
              <a:t> </a:t>
            </a:r>
            <a:r>
              <a:rPr lang="en-US" i="1" dirty="0" err="1" smtClean="0"/>
              <a:t>eigenvalued</a:t>
            </a:r>
            <a:r>
              <a:rPr lang="en-US" i="1" dirty="0" smtClean="0"/>
              <a:t> eigenvectors of the </a:t>
            </a:r>
            <a:r>
              <a:rPr lang="en-US" b="1" i="1" dirty="0" smtClean="0"/>
              <a:t>graph </a:t>
            </a:r>
            <a:r>
              <a:rPr lang="en-US" b="1" i="1" dirty="0" err="1" smtClean="0"/>
              <a:t>laplacian</a:t>
            </a:r>
            <a:r>
              <a:rPr lang="en-US" b="1" i="1" dirty="0" smtClean="0"/>
              <a:t> </a:t>
            </a:r>
            <a:r>
              <a:rPr lang="en-US" i="1" dirty="0" smtClean="0"/>
              <a:t>of the </a:t>
            </a:r>
            <a:r>
              <a:rPr lang="en-US" b="1" i="1" dirty="0" smtClean="0"/>
              <a:t>similarity matrix </a:t>
            </a:r>
            <a:r>
              <a:rPr lang="en-US" i="1" dirty="0" smtClean="0"/>
              <a:t>of some data as a space within which to apply </a:t>
            </a:r>
            <a:r>
              <a:rPr lang="en-US" b="1" i="1" dirty="0" smtClean="0"/>
              <a:t>another clustering algorithm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4215454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SED2013 – Incremental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Practical restrictions of spectral clustering mean we can’t apply it to the whole dataset</a:t>
            </a:r>
          </a:p>
          <a:p>
            <a:r>
              <a:rPr lang="en-US" dirty="0" smtClean="0"/>
              <a:t>Make an assumption about the data style</a:t>
            </a:r>
          </a:p>
          <a:p>
            <a:pPr lvl="1"/>
            <a:r>
              <a:rPr lang="en-US" dirty="0" smtClean="0"/>
              <a:t>images likely to be clustered together will appear sequentially in terms of upload time</a:t>
            </a:r>
          </a:p>
          <a:p>
            <a:r>
              <a:rPr lang="en-US" dirty="0" smtClean="0"/>
              <a:t>Leverage this to cluster sub windows of data</a:t>
            </a:r>
          </a:p>
          <a:p>
            <a:pPr lvl="1"/>
            <a:r>
              <a:rPr lang="en-US" dirty="0" smtClean="0"/>
              <a:t>Grow the window and see if a cluster changes</a:t>
            </a:r>
          </a:p>
          <a:p>
            <a:pPr lvl="1"/>
            <a:r>
              <a:rPr lang="en-US" dirty="0" smtClean="0"/>
              <a:t>If not, tag those items as clustered, and remove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122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54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  <p:cxnSp>
        <p:nvCxnSpPr>
          <p:cNvPr id="15" name="Straight Connector 14"/>
          <p:cNvCxnSpPr>
            <a:stCxn id="10" idx="7"/>
            <a:endCxn id="16" idx="1"/>
          </p:cNvCxnSpPr>
          <p:nvPr/>
        </p:nvCxnSpPr>
        <p:spPr>
          <a:xfrm flipV="1">
            <a:off x="1908217" y="3503246"/>
            <a:ext cx="2104983" cy="580542"/>
          </a:xfrm>
          <a:prstGeom prst="line">
            <a:avLst/>
          </a:prstGeom>
          <a:ln w="79375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13200" y="3180080"/>
            <a:ext cx="2749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All configurations using </a:t>
            </a:r>
            <a:br>
              <a:rPr lang="en-US" dirty="0" smtClean="0">
                <a:latin typeface="Avenir Black"/>
                <a:cs typeface="Avenir Black"/>
              </a:rPr>
            </a:br>
            <a:r>
              <a:rPr lang="en-US" dirty="0" smtClean="0">
                <a:latin typeface="Avenir Black"/>
                <a:cs typeface="Avenir Black"/>
              </a:rPr>
              <a:t>incremental clustering</a:t>
            </a:r>
          </a:p>
        </p:txBody>
      </p:sp>
      <p:sp>
        <p:nvSpPr>
          <p:cNvPr id="10" name="Oval 9"/>
          <p:cNvSpPr/>
          <p:nvPr/>
        </p:nvSpPr>
        <p:spPr>
          <a:xfrm>
            <a:off x="20320" y="3731574"/>
            <a:ext cx="2211809" cy="2405066"/>
          </a:xfrm>
          <a:prstGeom prst="ellipse">
            <a:avLst/>
          </a:prstGeom>
          <a:noFill/>
          <a:ln w="635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3071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1564640" y="1920240"/>
            <a:ext cx="598451" cy="934721"/>
          </a:xfrm>
          <a:prstGeom prst="ellipse">
            <a:avLst/>
          </a:prstGeom>
          <a:noFill/>
          <a:ln w="635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135421" y="2718074"/>
            <a:ext cx="1937750" cy="646672"/>
          </a:xfrm>
          <a:prstGeom prst="line">
            <a:avLst/>
          </a:prstGeom>
          <a:ln w="762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13200" y="3180080"/>
            <a:ext cx="3033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Time Taken matters most!</a:t>
            </a:r>
          </a:p>
        </p:txBody>
      </p:sp>
    </p:spTree>
    <p:extLst>
      <p:ext uri="{BB962C8B-B14F-4D97-AF65-F5344CB8AC3E}">
        <p14:creationId xmlns:p14="http://schemas.microsoft.com/office/powerpoint/2010/main" val="73071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Social Event Detection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@ Mediaeval 2013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2692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Event clustering of multimodal social media streams</a:t>
            </a:r>
          </a:p>
          <a:p>
            <a:r>
              <a:rPr lang="en-US" dirty="0" smtClean="0"/>
              <a:t>Specifically:</a:t>
            </a:r>
          </a:p>
          <a:p>
            <a:pPr lvl="1"/>
            <a:r>
              <a:rPr lang="en-US" dirty="0" smtClean="0"/>
              <a:t>Given 500k Flickr images with</a:t>
            </a:r>
          </a:p>
          <a:p>
            <a:pPr lvl="2"/>
            <a:r>
              <a:rPr lang="en-US" dirty="0" smtClean="0"/>
              <a:t>image, tags, (some) geo, (some) time taken, time posted etc.</a:t>
            </a:r>
          </a:p>
          <a:p>
            <a:pPr lvl="1"/>
            <a:r>
              <a:rPr lang="en-US" dirty="0" smtClean="0"/>
              <a:t>Cluster into “events”</a:t>
            </a:r>
          </a:p>
        </p:txBody>
      </p:sp>
    </p:spTree>
    <p:extLst>
      <p:ext uri="{BB962C8B-B14F-4D97-AF65-F5344CB8AC3E}">
        <p14:creationId xmlns:p14="http://schemas.microsoft.com/office/powerpoint/2010/main" val="1696425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Weights </a:t>
            </a:r>
            <a:r>
              <a:rPr lang="en-US" dirty="0" err="1" smtClean="0"/>
              <a:t>MAtter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94761" y="3421460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They matter quite a lot</a:t>
            </a:r>
          </a:p>
        </p:txBody>
      </p:sp>
      <p:cxnSp>
        <p:nvCxnSpPr>
          <p:cNvPr id="18" name="Straight Connector 17"/>
          <p:cNvCxnSpPr>
            <a:stCxn id="17" idx="0"/>
            <a:endCxn id="14" idx="3"/>
          </p:cNvCxnSpPr>
          <p:nvPr/>
        </p:nvCxnSpPr>
        <p:spPr>
          <a:xfrm flipH="1" flipV="1">
            <a:off x="2905760" y="3606126"/>
            <a:ext cx="2783840" cy="1605954"/>
          </a:xfrm>
          <a:prstGeom prst="line">
            <a:avLst/>
          </a:prstGeom>
          <a:ln w="571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2072640" y="5212080"/>
            <a:ext cx="7233920" cy="578560"/>
          </a:xfrm>
          <a:prstGeom prst="ellipse">
            <a:avLst/>
          </a:prstGeom>
          <a:noFill/>
          <a:ln w="5715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3" name="Straight Connector 12"/>
          <p:cNvCxnSpPr>
            <a:stCxn id="12" idx="4"/>
            <a:endCxn id="14" idx="3"/>
          </p:cNvCxnSpPr>
          <p:nvPr/>
        </p:nvCxnSpPr>
        <p:spPr>
          <a:xfrm flipH="1">
            <a:off x="2905760" y="3367440"/>
            <a:ext cx="2164080" cy="238686"/>
          </a:xfrm>
          <a:prstGeom prst="line">
            <a:avLst/>
          </a:prstGeom>
          <a:ln w="571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452880" y="2788880"/>
            <a:ext cx="7233920" cy="578560"/>
          </a:xfrm>
          <a:prstGeom prst="ellipse">
            <a:avLst/>
          </a:prstGeom>
          <a:noFill/>
          <a:ln w="5715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3071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sz="3200" dirty="0" smtClean="0"/>
              <a:t>Any Questions or comments?</a:t>
            </a:r>
            <a:endParaRPr lang="en-GB" sz="32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5440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35200"/>
            <a:ext cx="8229600" cy="2679701"/>
          </a:xfrm>
        </p:spPr>
        <p:txBody>
          <a:bodyPr>
            <a:noAutofit/>
          </a:bodyPr>
          <a:lstStyle/>
          <a:p>
            <a:pPr marL="0" lvl="2" indent="0">
              <a:buNone/>
            </a:pPr>
            <a:r>
              <a:rPr lang="en-US" sz="4000" dirty="0"/>
              <a:t>We define </a:t>
            </a:r>
            <a:r>
              <a:rPr lang="en-US" sz="4000" b="1" dirty="0">
                <a:latin typeface="Avenir Black"/>
                <a:cs typeface="Avenir Black"/>
              </a:rPr>
              <a:t>social events</a:t>
            </a:r>
            <a:r>
              <a:rPr lang="en-US" sz="4000" b="1" dirty="0"/>
              <a:t> </a:t>
            </a:r>
            <a:r>
              <a:rPr lang="en-US" sz="4000" dirty="0"/>
              <a:t>as events that are </a:t>
            </a:r>
            <a:r>
              <a:rPr lang="en-US" sz="4000" b="1" dirty="0">
                <a:latin typeface="Avenir Black"/>
                <a:cs typeface="Avenir Black"/>
              </a:rPr>
              <a:t>planned</a:t>
            </a:r>
            <a:r>
              <a:rPr lang="en-US" sz="4000" b="1" dirty="0"/>
              <a:t> </a:t>
            </a:r>
            <a:r>
              <a:rPr lang="en-US" sz="4000" dirty="0"/>
              <a:t>by people, </a:t>
            </a:r>
            <a:r>
              <a:rPr lang="en-US" sz="4000" b="1" dirty="0">
                <a:latin typeface="Avenir Black"/>
                <a:cs typeface="Avenir Black"/>
              </a:rPr>
              <a:t>attended</a:t>
            </a:r>
            <a:r>
              <a:rPr lang="en-US" sz="4000" b="1" dirty="0"/>
              <a:t> </a:t>
            </a:r>
            <a:r>
              <a:rPr lang="en-US" sz="4000" dirty="0"/>
              <a:t>by people and the media illustrating the events are </a:t>
            </a:r>
            <a:r>
              <a:rPr lang="en-US" sz="4000" b="1" dirty="0">
                <a:latin typeface="Avenir Black"/>
                <a:cs typeface="Avenir Black"/>
              </a:rPr>
              <a:t>captured</a:t>
            </a:r>
            <a:r>
              <a:rPr lang="en-US" sz="4000" b="1" dirty="0"/>
              <a:t> </a:t>
            </a:r>
            <a:r>
              <a:rPr lang="en-US" sz="4000" b="1" dirty="0">
                <a:latin typeface="Avenir Black"/>
                <a:cs typeface="Avenir Black"/>
              </a:rPr>
              <a:t>by people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56837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SED2013 Examples</a:t>
            </a:r>
            <a:endParaRPr lang="en-US" dirty="0"/>
          </a:p>
        </p:txBody>
      </p:sp>
      <p:pic>
        <p:nvPicPr>
          <p:cNvPr id="3" name="Picture 2" descr="430274481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40" y="1417638"/>
            <a:ext cx="3012894" cy="2009577"/>
          </a:xfrm>
          <a:prstGeom prst="rect">
            <a:avLst/>
          </a:prstGeom>
        </p:spPr>
      </p:pic>
      <p:pic>
        <p:nvPicPr>
          <p:cNvPr id="4" name="Picture 3" descr="430274642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193" y="1905000"/>
            <a:ext cx="2995736" cy="199813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7068" y="4267206"/>
            <a:ext cx="491913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Courier New"/>
                <a:cs typeface="Courier New"/>
              </a:rPr>
              <a:t>&lt;photo id="4302746429" </a:t>
            </a:r>
            <a:r>
              <a:rPr lang="en-US" sz="1000" dirty="0" err="1">
                <a:latin typeface="Courier New"/>
                <a:cs typeface="Courier New"/>
              </a:rPr>
              <a:t>photo_url</a:t>
            </a:r>
            <a:r>
              <a:rPr lang="en-US" sz="1000" dirty="0">
                <a:latin typeface="Courier New"/>
                <a:cs typeface="Courier New"/>
              </a:rPr>
              <a:t>="http://farm5.staticflickr.com/4068/4302746429_f8cd7f2582.jpg" username="at the foot of the hill" </a:t>
            </a:r>
            <a:r>
              <a:rPr lang="en-US" sz="1000" dirty="0" err="1">
                <a:latin typeface="Courier New"/>
                <a:cs typeface="Courier New"/>
              </a:rPr>
              <a:t>dateTaken</a:t>
            </a:r>
            <a:r>
              <a:rPr lang="en-US" sz="1000" dirty="0">
                <a:latin typeface="Courier New"/>
                <a:cs typeface="Courier New"/>
              </a:rPr>
              <a:t>="2010-01-23 21:36:05.0" </a:t>
            </a:r>
            <a:r>
              <a:rPr lang="en-US" sz="1000" dirty="0" err="1">
                <a:latin typeface="Courier New"/>
                <a:cs typeface="Courier New"/>
              </a:rPr>
              <a:t>dateUploaded</a:t>
            </a:r>
            <a:r>
              <a:rPr lang="en-US" sz="1000" dirty="0">
                <a:latin typeface="Courier New"/>
                <a:cs typeface="Courier New"/>
              </a:rPr>
              <a:t>="2010-01-25 10:43:34.0"&gt;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&lt;title&gt;Poo, Dead Voices on Air @ A4&lt;/title&gt;</a:t>
            </a:r>
          </a:p>
          <a:p>
            <a:r>
              <a:rPr lang="en-US" sz="1000" dirty="0">
                <a:latin typeface="Courier New"/>
                <a:cs typeface="Courier New"/>
              </a:rPr>
              <a:t>&lt;description&gt;whole set </a:t>
            </a:r>
            <a:r>
              <a:rPr lang="en-US" sz="1000" dirty="0" smtClean="0">
                <a:latin typeface="Courier New"/>
                <a:cs typeface="Courier New"/>
              </a:rPr>
              <a:t>...&lt;</a:t>
            </a:r>
            <a:r>
              <a:rPr lang="en-US" sz="1000" dirty="0">
                <a:latin typeface="Courier New"/>
                <a:cs typeface="Courier New"/>
              </a:rPr>
              <a:t>/description&gt;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&lt;tags&gt;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&lt;tag&gt;2/58&lt;/tag&gt;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&lt;tag&gt;58mm&lt;/tag&gt;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 &lt;</a:t>
            </a:r>
            <a:r>
              <a:rPr lang="en-US" sz="1000" dirty="0">
                <a:latin typeface="Courier New"/>
                <a:cs typeface="Courier New"/>
              </a:rPr>
              <a:t>tag&gt;concert&lt;/tag&gt;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&lt;tag&gt;f2&lt;/tag</a:t>
            </a:r>
            <a:r>
              <a:rPr lang="en-US" sz="1000" dirty="0" smtClean="0">
                <a:latin typeface="Courier New"/>
                <a:cs typeface="Courier New"/>
              </a:rPr>
              <a:t>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</a:t>
            </a:r>
            <a:r>
              <a:rPr lang="en-US" sz="1000" dirty="0" smtClean="0">
                <a:latin typeface="Courier New"/>
                <a:cs typeface="Courier New"/>
              </a:rPr>
              <a:t>&gt;Poo&lt;</a:t>
            </a:r>
            <a:r>
              <a:rPr lang="en-US" sz="1000" dirty="0">
                <a:latin typeface="Courier New"/>
                <a:cs typeface="Courier New"/>
              </a:rPr>
              <a:t>/tag</a:t>
            </a:r>
            <a:r>
              <a:rPr lang="en-US" sz="1000" dirty="0" smtClean="0">
                <a:latin typeface="Courier New"/>
                <a:cs typeface="Courier New"/>
              </a:rPr>
              <a:t>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&lt;/tags&gt;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&lt;</a:t>
            </a:r>
            <a:r>
              <a:rPr lang="en-US" sz="1000" dirty="0">
                <a:latin typeface="Courier New"/>
                <a:cs typeface="Courier New"/>
              </a:rPr>
              <a:t>/photo&gt;</a:t>
            </a:r>
          </a:p>
        </p:txBody>
      </p:sp>
      <p:pic>
        <p:nvPicPr>
          <p:cNvPr id="6" name="Picture 5" descr="228006085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32" y="1689099"/>
            <a:ext cx="3358445" cy="2518834"/>
          </a:xfrm>
          <a:prstGeom prst="rect">
            <a:avLst/>
          </a:prstGeom>
        </p:spPr>
      </p:pic>
      <p:pic>
        <p:nvPicPr>
          <p:cNvPr id="7" name="Picture 6" descr="2279270685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034" y="1160780"/>
            <a:ext cx="2078566" cy="277142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859860" y="4216400"/>
            <a:ext cx="408093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Courier New"/>
                <a:cs typeface="Courier New"/>
              </a:rPr>
              <a:t>&lt;photo id="2280060852" </a:t>
            </a:r>
            <a:r>
              <a:rPr lang="en-US" sz="1000" dirty="0" err="1">
                <a:latin typeface="Courier New"/>
                <a:cs typeface="Courier New"/>
              </a:rPr>
              <a:t>photo_url</a:t>
            </a:r>
            <a:r>
              <a:rPr lang="en-US" sz="1000" dirty="0">
                <a:latin typeface="Courier New"/>
                <a:cs typeface="Courier New"/>
              </a:rPr>
              <a:t>="http://farm3.staticflickr.com/2110/2280060852_16539f5f0d.jpg" username="Pilot_10" </a:t>
            </a:r>
            <a:r>
              <a:rPr lang="en-US" sz="1000" dirty="0" err="1">
                <a:latin typeface="Courier New"/>
                <a:cs typeface="Courier New"/>
              </a:rPr>
              <a:t>dateTaken</a:t>
            </a:r>
            <a:r>
              <a:rPr lang="en-US" sz="1000" dirty="0">
                <a:latin typeface="Courier New"/>
                <a:cs typeface="Courier New"/>
              </a:rPr>
              <a:t>="2008-02-19 23:34:09.0" </a:t>
            </a:r>
            <a:r>
              <a:rPr lang="en-US" sz="1000" dirty="0" err="1">
                <a:latin typeface="Courier New"/>
                <a:cs typeface="Courier New"/>
              </a:rPr>
              <a:t>dateUploaded</a:t>
            </a:r>
            <a:r>
              <a:rPr lang="en-US" sz="1000" dirty="0">
                <a:latin typeface="Courier New"/>
                <a:cs typeface="Courier New"/>
              </a:rPr>
              <a:t>="2008-02-20 18:39:50.0"&gt;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&lt;title&gt;Jens </a:t>
            </a:r>
            <a:r>
              <a:rPr lang="en-US" sz="1000" dirty="0" err="1">
                <a:latin typeface="Courier New"/>
                <a:cs typeface="Courier New"/>
              </a:rPr>
              <a:t>Lekman</a:t>
            </a:r>
            <a:r>
              <a:rPr lang="en-US" sz="1000" dirty="0">
                <a:latin typeface="Courier New"/>
                <a:cs typeface="Courier New"/>
              </a:rPr>
              <a:t> @ </a:t>
            </a:r>
            <a:r>
              <a:rPr lang="en-US" sz="1000" dirty="0" err="1">
                <a:latin typeface="Courier New"/>
                <a:cs typeface="Courier New"/>
              </a:rPr>
              <a:t>Teatro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err="1">
                <a:latin typeface="Courier New"/>
                <a:cs typeface="Courier New"/>
              </a:rPr>
              <a:t>Rasi</a:t>
            </a:r>
            <a:r>
              <a:rPr lang="en-US" sz="1000" dirty="0">
                <a:latin typeface="Courier New"/>
                <a:cs typeface="Courier New"/>
              </a:rPr>
              <a:t>, Ravenna&lt;/title&gt;</a:t>
            </a:r>
          </a:p>
          <a:p>
            <a:r>
              <a:rPr lang="en-US" sz="1000" dirty="0">
                <a:latin typeface="Courier New"/>
                <a:cs typeface="Courier New"/>
              </a:rPr>
              <a:t>&lt;description&gt;19 </a:t>
            </a:r>
            <a:r>
              <a:rPr lang="en-US" sz="1000" dirty="0" err="1">
                <a:latin typeface="Courier New"/>
                <a:cs typeface="Courier New"/>
              </a:rPr>
              <a:t>febbraio</a:t>
            </a:r>
            <a:r>
              <a:rPr lang="en-US" sz="1000" dirty="0">
                <a:latin typeface="Courier New"/>
                <a:cs typeface="Courier New"/>
              </a:rPr>
              <a:t> 2008&lt;/description&gt;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&lt;tags</a:t>
            </a:r>
            <a:r>
              <a:rPr lang="en-US" sz="1000" dirty="0" smtClean="0">
                <a:latin typeface="Courier New"/>
                <a:cs typeface="Courier New"/>
              </a:rPr>
              <a:t>&gt; 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 &lt;</a:t>
            </a:r>
            <a:r>
              <a:rPr lang="en-US" sz="1000" dirty="0">
                <a:latin typeface="Courier New"/>
                <a:cs typeface="Courier New"/>
              </a:rPr>
              <a:t>tag&gt;All rights reserved&lt;/tag&gt;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&lt;tag&gt;concerti&lt;/tag&gt;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&lt;tag&gt;coolpix_4300&lt;/tag&gt;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</a:t>
            </a:r>
            <a:r>
              <a:rPr lang="en-US" sz="1000" dirty="0" err="1">
                <a:latin typeface="Courier New"/>
                <a:cs typeface="Courier New"/>
              </a:rPr>
              <a:t>emiliaromagna</a:t>
            </a:r>
            <a:r>
              <a:rPr lang="en-US" sz="1000" dirty="0">
                <a:latin typeface="Courier New"/>
                <a:cs typeface="Courier New"/>
              </a:rPr>
              <a:t>&lt;/tag&gt;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&lt;</a:t>
            </a:r>
            <a:r>
              <a:rPr lang="en-US" sz="1000" dirty="0">
                <a:latin typeface="Courier New"/>
                <a:cs typeface="Courier New"/>
              </a:rPr>
              <a:t>/tags&gt;</a:t>
            </a:r>
          </a:p>
          <a:p>
            <a:r>
              <a:rPr lang="en-US" sz="1000" dirty="0">
                <a:latin typeface="Courier New"/>
                <a:cs typeface="Courier New"/>
              </a:rPr>
              <a:t>&lt;location latitude="44.4153" longitude="12.2052"&gt;&lt;/location&gt;</a:t>
            </a:r>
          </a:p>
          <a:p>
            <a:r>
              <a:rPr lang="en-US" sz="1000" dirty="0">
                <a:latin typeface="Courier New"/>
                <a:cs typeface="Courier New"/>
              </a:rPr>
              <a:t>&lt;/photo&gt;</a:t>
            </a:r>
          </a:p>
        </p:txBody>
      </p:sp>
    </p:spTree>
    <p:extLst>
      <p:ext uri="{BB962C8B-B14F-4D97-AF65-F5344CB8AC3E}">
        <p14:creationId xmlns:p14="http://schemas.microsoft.com/office/powerpoint/2010/main" val="1434279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39700"/>
            <a:ext cx="1951404" cy="268605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3086099" y="2184400"/>
            <a:ext cx="1043998" cy="0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>
            <a:off x="6740564" y="2924262"/>
            <a:ext cx="0" cy="809522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 bwMode="auto">
          <a:xfrm flipH="1">
            <a:off x="3410709" y="5230838"/>
            <a:ext cx="1964547" cy="78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74" y="3177048"/>
            <a:ext cx="1079500" cy="14605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699" y="3009263"/>
            <a:ext cx="1168400" cy="1485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577" y="5008457"/>
            <a:ext cx="1612900" cy="12573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1061" y="4740056"/>
            <a:ext cx="977900" cy="1574800"/>
          </a:xfrm>
          <a:prstGeom prst="rect">
            <a:avLst/>
          </a:prstGeom>
        </p:spPr>
      </p:pic>
      <p:sp>
        <p:nvSpPr>
          <p:cNvPr id="38" name="Freeform 37"/>
          <p:cNvSpPr/>
          <p:nvPr/>
        </p:nvSpPr>
        <p:spPr>
          <a:xfrm>
            <a:off x="4508290" y="3825875"/>
            <a:ext cx="476460" cy="2254250"/>
          </a:xfrm>
          <a:custGeom>
            <a:avLst/>
            <a:gdLst>
              <a:gd name="connsiteX0" fmla="*/ 428835 w 476460"/>
              <a:gd name="connsiteY0" fmla="*/ 2254250 h 2254250"/>
              <a:gd name="connsiteX1" fmla="*/ 210 w 476460"/>
              <a:gd name="connsiteY1" fmla="*/ 349250 h 2254250"/>
              <a:gd name="connsiteX2" fmla="*/ 476460 w 476460"/>
              <a:gd name="connsiteY2" fmla="*/ 0 h 225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6460" h="2254250">
                <a:moveTo>
                  <a:pt x="428835" y="2254250"/>
                </a:moveTo>
                <a:cubicBezTo>
                  <a:pt x="210554" y="1489604"/>
                  <a:pt x="-7727" y="724958"/>
                  <a:pt x="210" y="349250"/>
                </a:cubicBezTo>
                <a:cubicBezTo>
                  <a:pt x="8147" y="-26458"/>
                  <a:pt x="386502" y="82021"/>
                  <a:pt x="476460" y="0"/>
                </a:cubicBezTo>
              </a:path>
            </a:pathLst>
          </a:custGeom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1593952" y="2762857"/>
            <a:ext cx="377824" cy="3585502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flipV="1">
            <a:off x="117577" y="4569816"/>
            <a:ext cx="3628923" cy="259736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1006" y="793863"/>
            <a:ext cx="3798785" cy="21303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7095" y="4021657"/>
            <a:ext cx="2126938" cy="2244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50226" y="389466"/>
            <a:ext cx="3243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Build Sparse Matrix</a:t>
            </a:r>
            <a:endParaRPr lang="en-US" dirty="0">
              <a:latin typeface="DigitalStrip"/>
              <a:cs typeface="DigitalStrip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50226" y="4274488"/>
            <a:ext cx="1847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Cluster</a:t>
            </a:r>
            <a:endParaRPr lang="en-US" dirty="0">
              <a:latin typeface="DigitalStrip"/>
              <a:cs typeface="DigitalStrip"/>
            </a:endParaRPr>
          </a:p>
        </p:txBody>
      </p:sp>
    </p:spTree>
    <p:extLst>
      <p:ext uri="{BB962C8B-B14F-4D97-AF65-F5344CB8AC3E}">
        <p14:creationId xmlns:p14="http://schemas.microsoft.com/office/powerpoint/2010/main" val="1239648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Events potentially separable using:</a:t>
            </a:r>
          </a:p>
          <a:p>
            <a:pPr lvl="1"/>
            <a:r>
              <a:rPr lang="en-US" b="1" dirty="0" smtClean="0">
                <a:latin typeface="Avenir Black"/>
                <a:cs typeface="Avenir Black"/>
              </a:rPr>
              <a:t>Images</a:t>
            </a:r>
            <a:r>
              <a:rPr lang="en-US" dirty="0" smtClean="0"/>
              <a:t>: should look similar?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Time</a:t>
            </a:r>
            <a:r>
              <a:rPr lang="en-US" dirty="0" smtClean="0"/>
              <a:t>: should be temporally close?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Location</a:t>
            </a:r>
            <a:r>
              <a:rPr lang="en-US" dirty="0" smtClean="0"/>
              <a:t>: should be geographically close?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Text</a:t>
            </a:r>
            <a:r>
              <a:rPr lang="en-US" dirty="0" smtClean="0"/>
              <a:t>: should be described similarly?</a:t>
            </a:r>
          </a:p>
          <a:p>
            <a:r>
              <a:rPr lang="en-US" dirty="0" smtClean="0"/>
              <a:t>Our social media stream contains:</a:t>
            </a:r>
          </a:p>
          <a:p>
            <a:pPr lvl="1"/>
            <a:r>
              <a:rPr lang="en-US" dirty="0" smtClean="0"/>
              <a:t>Time taken (potentially inaccurate)</a:t>
            </a:r>
          </a:p>
          <a:p>
            <a:pPr lvl="1"/>
            <a:r>
              <a:rPr lang="en-US" dirty="0" smtClean="0"/>
              <a:t>Time posted (accurate, though may be event agnostic)</a:t>
            </a:r>
          </a:p>
          <a:p>
            <a:pPr lvl="1"/>
            <a:r>
              <a:rPr lang="en-US" dirty="0" smtClean="0"/>
              <a:t>Geo (often inaccurate, sparse)</a:t>
            </a:r>
          </a:p>
          <a:p>
            <a:pPr lvl="1"/>
            <a:r>
              <a:rPr lang="en-US" dirty="0" smtClean="0"/>
              <a:t>Tags, title, description(multi-tag, spelling etc.)</a:t>
            </a:r>
          </a:p>
        </p:txBody>
      </p:sp>
    </p:spTree>
    <p:extLst>
      <p:ext uri="{BB962C8B-B14F-4D97-AF65-F5344CB8AC3E}">
        <p14:creationId xmlns:p14="http://schemas.microsoft.com/office/powerpoint/2010/main" val="3853781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Event Separation with Features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January 2007 until February 2007</a:t>
            </a:r>
          </a:p>
          <a:p>
            <a:r>
              <a:rPr lang="en-US" dirty="0" smtClean="0"/>
              <a:t>Random color assigned to clusters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" y="3560233"/>
            <a:ext cx="9144000" cy="218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6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Event Separation with Features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Events like this could easily be confused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" y="3560233"/>
            <a:ext cx="9144000" cy="2188069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7924800" y="1837267"/>
            <a:ext cx="440267" cy="1722966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401733" y="2618317"/>
            <a:ext cx="2616200" cy="1327150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9495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Event Separation with Features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may help separate events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634" y="3805767"/>
            <a:ext cx="5816600" cy="21463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1845733" y="3166533"/>
            <a:ext cx="2192868" cy="1625600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596467" y="3039533"/>
            <a:ext cx="1058333" cy="1752600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828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ediaev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mediaeval.potx</Template>
  <TotalTime>2721</TotalTime>
  <Words>840</Words>
  <Application>Microsoft Macintosh PowerPoint</Application>
  <PresentationFormat>On-screen Show (4:3)</PresentationFormat>
  <Paragraphs>108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mediaeval</vt:lpstr>
      <vt:lpstr>SOTON-WAIS @ SED2013 </vt:lpstr>
      <vt:lpstr>Social Event Detection  @ Mediaeval 2013</vt:lpstr>
      <vt:lpstr>Social Events</vt:lpstr>
      <vt:lpstr>SED2013 Examples</vt:lpstr>
      <vt:lpstr>PowerPoint Presentation</vt:lpstr>
      <vt:lpstr>Features</vt:lpstr>
      <vt:lpstr>Event Separation with Features</vt:lpstr>
      <vt:lpstr>Event Separation with Features</vt:lpstr>
      <vt:lpstr>Event Separation with Features</vt:lpstr>
      <vt:lpstr>Feature weights </vt:lpstr>
      <vt:lpstr>Enforce Sparsity</vt:lpstr>
      <vt:lpstr>PowerPoint Presentation</vt:lpstr>
      <vt:lpstr>Clustering – Finding Events</vt:lpstr>
      <vt:lpstr>SED2013 – DBSCAN </vt:lpstr>
      <vt:lpstr>SED2013 - Spectral Clustering</vt:lpstr>
      <vt:lpstr>SED2013 – Incremental Clustering</vt:lpstr>
      <vt:lpstr>Results!</vt:lpstr>
      <vt:lpstr>Results!</vt:lpstr>
      <vt:lpstr>Results!</vt:lpstr>
      <vt:lpstr>Weights MAtter!</vt:lpstr>
      <vt:lpstr>Any Questions or comments?</vt:lpstr>
    </vt:vector>
  </TitlesOfParts>
  <Company>University of Southampton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Jonathon Hare</dc:creator>
  <cp:lastModifiedBy>Sina Samangooei</cp:lastModifiedBy>
  <cp:revision>33</cp:revision>
  <dcterms:created xsi:type="dcterms:W3CDTF">2013-10-11T08:49:07Z</dcterms:created>
  <dcterms:modified xsi:type="dcterms:W3CDTF">2013-10-16T21:31:22Z</dcterms:modified>
</cp:coreProperties>
</file>

<file path=docProps/thumbnail.jpeg>
</file>